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62" r:id="rId8"/>
    <p:sldId id="278" r:id="rId9"/>
    <p:sldId id="266" r:id="rId10"/>
    <p:sldId id="272" r:id="rId11"/>
    <p:sldId id="259" r:id="rId12"/>
    <p:sldId id="271" r:id="rId13"/>
    <p:sldId id="273" r:id="rId14"/>
    <p:sldId id="264" r:id="rId15"/>
    <p:sldId id="265" r:id="rId16"/>
    <p:sldId id="276" r:id="rId17"/>
    <p:sldId id="277" r:id="rId18"/>
    <p:sldId id="263" r:id="rId19"/>
    <p:sldId id="267" r:id="rId20"/>
    <p:sldId id="281" r:id="rId21"/>
    <p:sldId id="285" r:id="rId22"/>
    <p:sldId id="282" r:id="rId23"/>
    <p:sldId id="275" r:id="rId24"/>
    <p:sldId id="280" r:id="rId25"/>
    <p:sldId id="279" r:id="rId26"/>
    <p:sldId id="283" r:id="rId27"/>
    <p:sldId id="26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6BD86-F804-4FDC-A770-1188AAB1722C}" v="33" dt="2023-10-27T17:17:56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A0BDE1-53E7-4C2F-B399-06762BA8EA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26FEF2-B34E-4119-A4B4-65BE2262ED19}">
      <dgm:prSet/>
      <dgm:spPr/>
      <dgm:t>
        <a:bodyPr/>
        <a:lstStyle/>
        <a:p>
          <a:r>
            <a:rPr lang="en-US"/>
            <a:t>This study is geared towards kids who wouldn’t normally think about IT as “cool” or “fun”</a:t>
          </a:r>
        </a:p>
      </dgm:t>
    </dgm:pt>
    <dgm:pt modelId="{D71220E1-A1A2-4856-AAC4-C5B501AD6BFD}" type="parTrans" cxnId="{382026FD-21D3-4145-B8D5-23B5FF2B48A1}">
      <dgm:prSet/>
      <dgm:spPr/>
      <dgm:t>
        <a:bodyPr/>
        <a:lstStyle/>
        <a:p>
          <a:endParaRPr lang="en-US"/>
        </a:p>
      </dgm:t>
    </dgm:pt>
    <dgm:pt modelId="{77C9650F-E7C5-4DB0-A571-47321AEC5678}" type="sibTrans" cxnId="{382026FD-21D3-4145-B8D5-23B5FF2B48A1}">
      <dgm:prSet/>
      <dgm:spPr/>
      <dgm:t>
        <a:bodyPr/>
        <a:lstStyle/>
        <a:p>
          <a:endParaRPr lang="en-US"/>
        </a:p>
      </dgm:t>
    </dgm:pt>
    <dgm:pt modelId="{43337334-EA13-4C76-84F0-F83344164532}">
      <dgm:prSet/>
      <dgm:spPr/>
      <dgm:t>
        <a:bodyPr/>
        <a:lstStyle/>
        <a:p>
          <a:r>
            <a:rPr lang="en-US"/>
            <a:t>Use active learning to ignite interest in youth about tech</a:t>
          </a:r>
        </a:p>
      </dgm:t>
    </dgm:pt>
    <dgm:pt modelId="{07BAFA2F-1849-46D1-9E42-6355666F8E38}" type="parTrans" cxnId="{E810CE77-E45C-446B-A0FC-0934C46AEEB9}">
      <dgm:prSet/>
      <dgm:spPr/>
      <dgm:t>
        <a:bodyPr/>
        <a:lstStyle/>
        <a:p>
          <a:endParaRPr lang="en-US"/>
        </a:p>
      </dgm:t>
    </dgm:pt>
    <dgm:pt modelId="{AE15EC49-1671-4242-BDB0-BC372EFE138F}" type="sibTrans" cxnId="{E810CE77-E45C-446B-A0FC-0934C46AEEB9}">
      <dgm:prSet/>
      <dgm:spPr/>
      <dgm:t>
        <a:bodyPr/>
        <a:lstStyle/>
        <a:p>
          <a:endParaRPr lang="en-US"/>
        </a:p>
      </dgm:t>
    </dgm:pt>
    <dgm:pt modelId="{E6519EF0-AF15-4677-B435-D3A5C27FC04D}">
      <dgm:prSet/>
      <dgm:spPr/>
      <dgm:t>
        <a:bodyPr/>
        <a:lstStyle/>
        <a:p>
          <a:r>
            <a:rPr lang="en-US"/>
            <a:t>This project shows how IT can be cool and creative </a:t>
          </a:r>
        </a:p>
      </dgm:t>
    </dgm:pt>
    <dgm:pt modelId="{A784FD17-1593-4A83-8B13-BD38EE37837D}" type="parTrans" cxnId="{559DCEFE-B799-439C-A97F-219D3C6F334A}">
      <dgm:prSet/>
      <dgm:spPr/>
      <dgm:t>
        <a:bodyPr/>
        <a:lstStyle/>
        <a:p>
          <a:endParaRPr lang="en-US"/>
        </a:p>
      </dgm:t>
    </dgm:pt>
    <dgm:pt modelId="{6AA2EC37-A14C-4A73-9607-79FE6FE954F9}" type="sibTrans" cxnId="{559DCEFE-B799-439C-A97F-219D3C6F334A}">
      <dgm:prSet/>
      <dgm:spPr/>
      <dgm:t>
        <a:bodyPr/>
        <a:lstStyle/>
        <a:p>
          <a:endParaRPr lang="en-US"/>
        </a:p>
      </dgm:t>
    </dgm:pt>
    <dgm:pt modelId="{7901FC98-1DE9-48F9-9C75-D450E419CC93}" type="pres">
      <dgm:prSet presAssocID="{32A0BDE1-53E7-4C2F-B399-06762BA8EAC6}" presName="root" presStyleCnt="0">
        <dgm:presLayoutVars>
          <dgm:dir/>
          <dgm:resizeHandles val="exact"/>
        </dgm:presLayoutVars>
      </dgm:prSet>
      <dgm:spPr/>
    </dgm:pt>
    <dgm:pt modelId="{2916C1D5-41E2-4ADA-B0BE-1DD8AE271F52}" type="pres">
      <dgm:prSet presAssocID="{2C26FEF2-B34E-4119-A4B4-65BE2262ED19}" presName="compNode" presStyleCnt="0"/>
      <dgm:spPr/>
    </dgm:pt>
    <dgm:pt modelId="{411EC84B-9ADF-431C-A896-4C7A2C3237A6}" type="pres">
      <dgm:prSet presAssocID="{2C26FEF2-B34E-4119-A4B4-65BE2262ED19}" presName="bgRect" presStyleLbl="bgShp" presStyleIdx="0" presStyleCnt="3"/>
      <dgm:spPr/>
    </dgm:pt>
    <dgm:pt modelId="{83525700-DF26-4266-94B6-42CC5BFC0BD6}" type="pres">
      <dgm:prSet presAssocID="{2C26FEF2-B34E-4119-A4B4-65BE2262ED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ild with Balloon"/>
        </a:ext>
      </dgm:extLst>
    </dgm:pt>
    <dgm:pt modelId="{79635C07-4985-4F9C-82C3-1A04D3308823}" type="pres">
      <dgm:prSet presAssocID="{2C26FEF2-B34E-4119-A4B4-65BE2262ED19}" presName="spaceRect" presStyleCnt="0"/>
      <dgm:spPr/>
    </dgm:pt>
    <dgm:pt modelId="{81558E9C-1369-4ADD-8C00-183065535EFA}" type="pres">
      <dgm:prSet presAssocID="{2C26FEF2-B34E-4119-A4B4-65BE2262ED19}" presName="parTx" presStyleLbl="revTx" presStyleIdx="0" presStyleCnt="3">
        <dgm:presLayoutVars>
          <dgm:chMax val="0"/>
          <dgm:chPref val="0"/>
        </dgm:presLayoutVars>
      </dgm:prSet>
      <dgm:spPr/>
    </dgm:pt>
    <dgm:pt modelId="{DF9AA415-7533-4C40-B0BE-28E56B700AA1}" type="pres">
      <dgm:prSet presAssocID="{77C9650F-E7C5-4DB0-A571-47321AEC5678}" presName="sibTrans" presStyleCnt="0"/>
      <dgm:spPr/>
    </dgm:pt>
    <dgm:pt modelId="{D5F84C13-8C1F-4DEC-AC6F-E6C242392A80}" type="pres">
      <dgm:prSet presAssocID="{43337334-EA13-4C76-84F0-F83344164532}" presName="compNode" presStyleCnt="0"/>
      <dgm:spPr/>
    </dgm:pt>
    <dgm:pt modelId="{9597B42B-AA3E-4D97-ACB3-CD4F503F10C5}" type="pres">
      <dgm:prSet presAssocID="{43337334-EA13-4C76-84F0-F83344164532}" presName="bgRect" presStyleLbl="bgShp" presStyleIdx="1" presStyleCnt="3"/>
      <dgm:spPr/>
    </dgm:pt>
    <dgm:pt modelId="{DBA42826-892B-4DB3-B5B7-C49A121CF875}" type="pres">
      <dgm:prSet presAssocID="{43337334-EA13-4C76-84F0-F833441645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DA2F818-88E6-4028-B9D4-05E0871CB011}" type="pres">
      <dgm:prSet presAssocID="{43337334-EA13-4C76-84F0-F83344164532}" presName="spaceRect" presStyleCnt="0"/>
      <dgm:spPr/>
    </dgm:pt>
    <dgm:pt modelId="{42F13151-847E-416A-919A-BFFE872CA5A8}" type="pres">
      <dgm:prSet presAssocID="{43337334-EA13-4C76-84F0-F83344164532}" presName="parTx" presStyleLbl="revTx" presStyleIdx="1" presStyleCnt="3">
        <dgm:presLayoutVars>
          <dgm:chMax val="0"/>
          <dgm:chPref val="0"/>
        </dgm:presLayoutVars>
      </dgm:prSet>
      <dgm:spPr/>
    </dgm:pt>
    <dgm:pt modelId="{139D2057-89F9-4362-808D-45FDB0147584}" type="pres">
      <dgm:prSet presAssocID="{AE15EC49-1671-4242-BDB0-BC372EFE138F}" presName="sibTrans" presStyleCnt="0"/>
      <dgm:spPr/>
    </dgm:pt>
    <dgm:pt modelId="{5708C7F5-62A6-49F6-B541-73B08AC39B8D}" type="pres">
      <dgm:prSet presAssocID="{E6519EF0-AF15-4677-B435-D3A5C27FC04D}" presName="compNode" presStyleCnt="0"/>
      <dgm:spPr/>
    </dgm:pt>
    <dgm:pt modelId="{4380FE51-3C90-424B-A2E2-B9CE1301280B}" type="pres">
      <dgm:prSet presAssocID="{E6519EF0-AF15-4677-B435-D3A5C27FC04D}" presName="bgRect" presStyleLbl="bgShp" presStyleIdx="2" presStyleCnt="3"/>
      <dgm:spPr/>
    </dgm:pt>
    <dgm:pt modelId="{0D4E0D53-8146-4D2B-A0E3-6313F2B0708E}" type="pres">
      <dgm:prSet presAssocID="{E6519EF0-AF15-4677-B435-D3A5C27FC0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705BEB0E-4BB9-4678-9719-B705715AB401}" type="pres">
      <dgm:prSet presAssocID="{E6519EF0-AF15-4677-B435-D3A5C27FC04D}" presName="spaceRect" presStyleCnt="0"/>
      <dgm:spPr/>
    </dgm:pt>
    <dgm:pt modelId="{CC35C4A8-89C4-4BEF-BFB5-BAEE95496D79}" type="pres">
      <dgm:prSet presAssocID="{E6519EF0-AF15-4677-B435-D3A5C27FC0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97ED204-E863-416B-8951-F60B54157D0D}" type="presOf" srcId="{32A0BDE1-53E7-4C2F-B399-06762BA8EAC6}" destId="{7901FC98-1DE9-48F9-9C75-D450E419CC93}" srcOrd="0" destOrd="0" presId="urn:microsoft.com/office/officeart/2018/2/layout/IconVerticalSolidList"/>
    <dgm:cxn modelId="{E6507069-50E1-4787-9DF4-CF463978E2BB}" type="presOf" srcId="{43337334-EA13-4C76-84F0-F83344164532}" destId="{42F13151-847E-416A-919A-BFFE872CA5A8}" srcOrd="0" destOrd="0" presId="urn:microsoft.com/office/officeart/2018/2/layout/IconVerticalSolidList"/>
    <dgm:cxn modelId="{E810CE77-E45C-446B-A0FC-0934C46AEEB9}" srcId="{32A0BDE1-53E7-4C2F-B399-06762BA8EAC6}" destId="{43337334-EA13-4C76-84F0-F83344164532}" srcOrd="1" destOrd="0" parTransId="{07BAFA2F-1849-46D1-9E42-6355666F8E38}" sibTransId="{AE15EC49-1671-4242-BDB0-BC372EFE138F}"/>
    <dgm:cxn modelId="{FE4316AA-3EE2-4F1D-82F7-237C6DCC1D38}" type="presOf" srcId="{E6519EF0-AF15-4677-B435-D3A5C27FC04D}" destId="{CC35C4A8-89C4-4BEF-BFB5-BAEE95496D79}" srcOrd="0" destOrd="0" presId="urn:microsoft.com/office/officeart/2018/2/layout/IconVerticalSolidList"/>
    <dgm:cxn modelId="{718E8BFC-EFF6-4E64-B995-698AC7BF2DAE}" type="presOf" srcId="{2C26FEF2-B34E-4119-A4B4-65BE2262ED19}" destId="{81558E9C-1369-4ADD-8C00-183065535EFA}" srcOrd="0" destOrd="0" presId="urn:microsoft.com/office/officeart/2018/2/layout/IconVerticalSolidList"/>
    <dgm:cxn modelId="{382026FD-21D3-4145-B8D5-23B5FF2B48A1}" srcId="{32A0BDE1-53E7-4C2F-B399-06762BA8EAC6}" destId="{2C26FEF2-B34E-4119-A4B4-65BE2262ED19}" srcOrd="0" destOrd="0" parTransId="{D71220E1-A1A2-4856-AAC4-C5B501AD6BFD}" sibTransId="{77C9650F-E7C5-4DB0-A571-47321AEC5678}"/>
    <dgm:cxn modelId="{559DCEFE-B799-439C-A97F-219D3C6F334A}" srcId="{32A0BDE1-53E7-4C2F-B399-06762BA8EAC6}" destId="{E6519EF0-AF15-4677-B435-D3A5C27FC04D}" srcOrd="2" destOrd="0" parTransId="{A784FD17-1593-4A83-8B13-BD38EE37837D}" sibTransId="{6AA2EC37-A14C-4A73-9607-79FE6FE954F9}"/>
    <dgm:cxn modelId="{C0FED840-E5ED-48CC-AB32-4AECCC6C69E5}" type="presParOf" srcId="{7901FC98-1DE9-48F9-9C75-D450E419CC93}" destId="{2916C1D5-41E2-4ADA-B0BE-1DD8AE271F52}" srcOrd="0" destOrd="0" presId="urn:microsoft.com/office/officeart/2018/2/layout/IconVerticalSolidList"/>
    <dgm:cxn modelId="{D2593C2F-CC12-40ED-8629-4956B10E884B}" type="presParOf" srcId="{2916C1D5-41E2-4ADA-B0BE-1DD8AE271F52}" destId="{411EC84B-9ADF-431C-A896-4C7A2C3237A6}" srcOrd="0" destOrd="0" presId="urn:microsoft.com/office/officeart/2018/2/layout/IconVerticalSolidList"/>
    <dgm:cxn modelId="{BF6F6241-3912-4778-B19D-E8DC45D8CBA5}" type="presParOf" srcId="{2916C1D5-41E2-4ADA-B0BE-1DD8AE271F52}" destId="{83525700-DF26-4266-94B6-42CC5BFC0BD6}" srcOrd="1" destOrd="0" presId="urn:microsoft.com/office/officeart/2018/2/layout/IconVerticalSolidList"/>
    <dgm:cxn modelId="{B0CA6104-2BC9-4D5F-814F-AACE49AC27A8}" type="presParOf" srcId="{2916C1D5-41E2-4ADA-B0BE-1DD8AE271F52}" destId="{79635C07-4985-4F9C-82C3-1A04D3308823}" srcOrd="2" destOrd="0" presId="urn:microsoft.com/office/officeart/2018/2/layout/IconVerticalSolidList"/>
    <dgm:cxn modelId="{1476D592-5142-4377-BDD2-A5560FC43130}" type="presParOf" srcId="{2916C1D5-41E2-4ADA-B0BE-1DD8AE271F52}" destId="{81558E9C-1369-4ADD-8C00-183065535EFA}" srcOrd="3" destOrd="0" presId="urn:microsoft.com/office/officeart/2018/2/layout/IconVerticalSolidList"/>
    <dgm:cxn modelId="{1AA6BCAE-7A0E-4D24-9AD4-FBEFF7C0F494}" type="presParOf" srcId="{7901FC98-1DE9-48F9-9C75-D450E419CC93}" destId="{DF9AA415-7533-4C40-B0BE-28E56B700AA1}" srcOrd="1" destOrd="0" presId="urn:microsoft.com/office/officeart/2018/2/layout/IconVerticalSolidList"/>
    <dgm:cxn modelId="{654165F1-5B5B-450F-99B5-9767FA3F8490}" type="presParOf" srcId="{7901FC98-1DE9-48F9-9C75-D450E419CC93}" destId="{D5F84C13-8C1F-4DEC-AC6F-E6C242392A80}" srcOrd="2" destOrd="0" presId="urn:microsoft.com/office/officeart/2018/2/layout/IconVerticalSolidList"/>
    <dgm:cxn modelId="{7DFBF30C-F006-4B18-9B8B-CD96D371B871}" type="presParOf" srcId="{D5F84C13-8C1F-4DEC-AC6F-E6C242392A80}" destId="{9597B42B-AA3E-4D97-ACB3-CD4F503F10C5}" srcOrd="0" destOrd="0" presId="urn:microsoft.com/office/officeart/2018/2/layout/IconVerticalSolidList"/>
    <dgm:cxn modelId="{06F97EF9-55B9-422A-8899-DCD9EBAFA701}" type="presParOf" srcId="{D5F84C13-8C1F-4DEC-AC6F-E6C242392A80}" destId="{DBA42826-892B-4DB3-B5B7-C49A121CF875}" srcOrd="1" destOrd="0" presId="urn:microsoft.com/office/officeart/2018/2/layout/IconVerticalSolidList"/>
    <dgm:cxn modelId="{D1C498FD-EF38-45C2-9D5A-2736134C7B7D}" type="presParOf" srcId="{D5F84C13-8C1F-4DEC-AC6F-E6C242392A80}" destId="{9DA2F818-88E6-4028-B9D4-05E0871CB011}" srcOrd="2" destOrd="0" presId="urn:microsoft.com/office/officeart/2018/2/layout/IconVerticalSolidList"/>
    <dgm:cxn modelId="{CFA183FC-CE81-41A1-A8CD-9378788D6983}" type="presParOf" srcId="{D5F84C13-8C1F-4DEC-AC6F-E6C242392A80}" destId="{42F13151-847E-416A-919A-BFFE872CA5A8}" srcOrd="3" destOrd="0" presId="urn:microsoft.com/office/officeart/2018/2/layout/IconVerticalSolidList"/>
    <dgm:cxn modelId="{16715798-8185-49BF-B5F4-CEB2FDD806AB}" type="presParOf" srcId="{7901FC98-1DE9-48F9-9C75-D450E419CC93}" destId="{139D2057-89F9-4362-808D-45FDB0147584}" srcOrd="3" destOrd="0" presId="urn:microsoft.com/office/officeart/2018/2/layout/IconVerticalSolidList"/>
    <dgm:cxn modelId="{43A3B546-8D17-44C7-9515-156D2B970863}" type="presParOf" srcId="{7901FC98-1DE9-48F9-9C75-D450E419CC93}" destId="{5708C7F5-62A6-49F6-B541-73B08AC39B8D}" srcOrd="4" destOrd="0" presId="urn:microsoft.com/office/officeart/2018/2/layout/IconVerticalSolidList"/>
    <dgm:cxn modelId="{82FCD745-065F-4033-9380-D0DEFFEC35C7}" type="presParOf" srcId="{5708C7F5-62A6-49F6-B541-73B08AC39B8D}" destId="{4380FE51-3C90-424B-A2E2-B9CE1301280B}" srcOrd="0" destOrd="0" presId="urn:microsoft.com/office/officeart/2018/2/layout/IconVerticalSolidList"/>
    <dgm:cxn modelId="{3F03A9CA-26A5-4E9B-A32E-83629521345A}" type="presParOf" srcId="{5708C7F5-62A6-49F6-B541-73B08AC39B8D}" destId="{0D4E0D53-8146-4D2B-A0E3-6313F2B0708E}" srcOrd="1" destOrd="0" presId="urn:microsoft.com/office/officeart/2018/2/layout/IconVerticalSolidList"/>
    <dgm:cxn modelId="{26313D35-1219-464F-95B9-3576EC9211D3}" type="presParOf" srcId="{5708C7F5-62A6-49F6-B541-73B08AC39B8D}" destId="{705BEB0E-4BB9-4678-9719-B705715AB401}" srcOrd="2" destOrd="0" presId="urn:microsoft.com/office/officeart/2018/2/layout/IconVerticalSolidList"/>
    <dgm:cxn modelId="{AB824C76-58AC-4F1B-9A9F-D0085B7E22D9}" type="presParOf" srcId="{5708C7F5-62A6-49F6-B541-73B08AC39B8D}" destId="{CC35C4A8-89C4-4BEF-BFB5-BAEE95496D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EC84B-9ADF-431C-A896-4C7A2C3237A6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25700-DF26-4266-94B6-42CC5BFC0BD6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8E9C-1369-4ADD-8C00-183065535EFA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This study is geared towards kids who wouldn’t normally think about IT as “cool” or “fun”</a:t>
          </a:r>
        </a:p>
      </dsp:txBody>
      <dsp:txXfrm>
        <a:off x="1939533" y="717"/>
        <a:ext cx="4362067" cy="1679249"/>
      </dsp:txXfrm>
    </dsp:sp>
    <dsp:sp modelId="{9597B42B-AA3E-4D97-ACB3-CD4F503F10C5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42826-892B-4DB3-B5B7-C49A121CF875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13151-847E-416A-919A-BFFE872CA5A8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active learning to ignite interest in youth about tech</a:t>
          </a:r>
        </a:p>
      </dsp:txBody>
      <dsp:txXfrm>
        <a:off x="1939533" y="2099779"/>
        <a:ext cx="4362067" cy="1679249"/>
      </dsp:txXfrm>
    </dsp:sp>
    <dsp:sp modelId="{4380FE51-3C90-424B-A2E2-B9CE1301280B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E0D53-8146-4D2B-A0E3-6313F2B0708E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5C4A8-89C4-4BEF-BFB5-BAEE95496D79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This project shows how IT can be cool and creative </a:t>
          </a:r>
        </a:p>
      </dsp:txBody>
      <dsp:txXfrm>
        <a:off x="1939533" y="4198841"/>
        <a:ext cx="43620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A7172-013A-4809-ACD9-B1E3DAE133C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95C7C-1DE9-40B6-A9B5-3D67E4881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95C7C-1DE9-40B6-A9B5-3D67E4881B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05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95C7C-1DE9-40B6-A9B5-3D67E4881B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2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96A3-FA15-7891-DB22-7EA80B15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149E9-1844-5EAC-9792-19B4C44A3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C40C-6F87-F497-3D36-ACB999BE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3A4D-08FF-25AD-FEAA-DCAAF323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E9AE9-D188-425C-3A79-BF2E71CB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301D-51B4-92CA-0844-8B45A142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0AB7C-92EE-A68D-897F-9F9F70B9A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319F-2EDA-8F15-9A42-7ABB3677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2279-2529-908A-477A-32FF29F2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048E4-1C67-56F6-1E35-ADC59C6A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0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169E8-38DC-F780-50FC-3E6EBDD4B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5532D-0BA0-2CF3-57A1-7485A629A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6362B-5BFD-D2B3-D6FC-E336B080D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0BC07-1625-4D3E-EB43-7AFD4D67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02A08-E075-434D-FD25-10CEB5B1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2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0450-1CCF-40FF-696E-A13F8600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86E5F-EDC5-EEF8-8D50-7023F0583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916E8-D98C-6A96-354D-DD964DD7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24DBF-119A-0EF7-F61A-B89309D9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796D-74F5-771F-680E-339387DE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6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C5EE-E970-4F32-EB84-086BD80F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1C0F2-27C9-01C9-436B-9684B68C8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9A0EA-363F-28AC-AB31-F4C08D6A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6A27-B932-8DE6-7B39-DE354957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9168F-BE74-CE02-8C33-CAAC92DE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0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D769-4F51-080B-5C55-6B288635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8A17-C1C3-4B6D-B3BD-8378FC3CF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101D9-65DC-B8B1-1BAC-87933569A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68A38-7C6E-711C-09D6-44D14918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65741-D718-694F-1053-08C7889C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4BFCD-A889-44ED-CE9B-CA74F797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4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E107-B044-D723-7FDD-23411F20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64348-0DE4-26EB-6533-260BFB6C0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54B65-7C61-FA41-256C-314313B79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3A902-1FC0-B2B6-BC19-B2B1285BF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2E6DD-5442-8D20-CD91-661DB8408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AD4E1-D5CE-D6EE-3BCF-64A4AFFA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9A685-D825-75AB-0346-B8FA14D59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BD1B1-CA35-4CA6-10CF-1F44E42E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1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200E-1C02-CEB7-BC38-0ADB9414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35C68-1082-27DB-DE20-0B05301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337D1-372C-B1A4-6910-5CB53B98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1ED9B-A5AA-1BB4-4497-0D0E364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1B01D-5497-0F61-64A8-A562C081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F7628-F6B6-C1B1-D101-A0C3F783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B614-F09C-2AA8-F0DF-E8367E31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7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4E9-E916-7B4B-7DDB-6549453B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0A511-EE5B-AB5A-E054-8B7135FA9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1ED4B-48B3-C16F-5123-D1CD8DF38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9E724-0F68-5C3F-5ED8-E28272F4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A8E8E-209D-ED05-A77A-3CFEFA35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24E6A-EFB6-77BD-3E3A-E73BC69C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6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0F8D-0EEF-C1D6-0B52-FFE69B80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35A4D-6F66-C0EA-0C92-FE13E42CC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C3B3E-A6C2-60BE-756D-0BB6DA4D7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44180-6BD4-67AF-34D4-120E9A48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242CF-F320-48D5-A951-BACCFA22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D5229-68DA-CCF9-7D0A-89F5AD4D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7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EB088-5F7F-7B17-0A79-C7B5E1F7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1B596-1F18-61D1-366A-917CBFEF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6019-4C8C-CFA3-6181-DEAC6E0BF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E2D9F-B73D-41EA-A02B-74C390E63BF3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DED3-8ABD-AFF1-733C-F693E71D7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E5C16-F022-EFBB-AFDE-7BAF28CB8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B2CF7-B81B-41BA-A126-04939D53B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9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du.sphero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1B26D89-90AF-5C64-215C-C27A8A6F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73" r="-2" b="26368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392" y="0"/>
            <a:ext cx="7397030" cy="6879744"/>
          </a:xfrm>
          <a:prstGeom prst="rect">
            <a:avLst/>
          </a:prstGeom>
          <a:gradFill flip="none" rotWithShape="1">
            <a:gsLst>
              <a:gs pos="9000">
                <a:srgbClr val="000000">
                  <a:alpha val="6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7483-76A1-1F9A-332A-A014E653E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9" y="1457244"/>
            <a:ext cx="4160232" cy="2839273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The Jedi’s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1F0FA-435C-EE19-4164-0A11455D6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4449393"/>
            <a:ext cx="4160233" cy="140060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Ammar Mehicevic</a:t>
            </a:r>
          </a:p>
          <a:p>
            <a:pPr algn="l"/>
            <a:r>
              <a:rPr lang="en-US" sz="2000">
                <a:solidFill>
                  <a:srgbClr val="FFFFFF"/>
                </a:solidFill>
              </a:rPr>
              <a:t>Tony Lam</a:t>
            </a:r>
          </a:p>
          <a:p>
            <a:pPr algn="l"/>
            <a:r>
              <a:rPr lang="en-US" sz="2000">
                <a:solidFill>
                  <a:srgbClr val="FFFFFF"/>
                </a:solidFill>
              </a:rPr>
              <a:t>Etienne Laccruche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AB702C-9893-C42C-D0C4-EE625AAD0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92B833-3CEB-7C3D-9CB1-ED7075067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182B4F-B2AC-7C92-B0AF-8EFFB6A07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59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3409B-F52B-3B8E-81C8-CD979452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ea typeface="Calibri Light"/>
                <a:cs typeface="Calibri Light"/>
              </a:rPr>
              <a:t>That's an Algorithm!</a:t>
            </a:r>
            <a:endParaRPr lang="en-US" sz="4800" kern="120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9CAD-6487-9AF8-DAB6-39C6E0F6525D}"/>
              </a:ext>
            </a:extLst>
          </p:cNvPr>
          <p:cNvSpPr txBox="1"/>
          <p:nvPr/>
        </p:nvSpPr>
        <p:spPr>
          <a:xfrm>
            <a:off x="5469038" y="2768773"/>
            <a:ext cx="509286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A set of instructions (or steps) to solve a problem or perform a task.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3971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ular with white text&#10;&#10;Description automatically generated">
            <a:extLst>
              <a:ext uri="{FF2B5EF4-FFF2-40B4-BE49-F238E27FC236}">
                <a16:creationId xmlns:a16="http://schemas.microsoft.com/office/drawing/2014/main" id="{ED5B2552-B8E4-A26A-3780-003A5ABA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530" y="2158160"/>
            <a:ext cx="4565516" cy="1350394"/>
          </a:xfrm>
          <a:prstGeom prst="rect">
            <a:avLst/>
          </a:prstGeom>
        </p:spPr>
      </p:pic>
      <p:pic>
        <p:nvPicPr>
          <p:cNvPr id="7" name="Content Placeholder 6" descr="A blue and white text on a blue background&#10;&#10;Description automatically generated">
            <a:extLst>
              <a:ext uri="{FF2B5EF4-FFF2-40B4-BE49-F238E27FC236}">
                <a16:creationId xmlns:a16="http://schemas.microsoft.com/office/drawing/2014/main" id="{70BF89B6-56B2-B3F3-8D88-C85F32825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240" y="1981241"/>
            <a:ext cx="5140516" cy="1697975"/>
          </a:xfrm>
        </p:spPr>
      </p:pic>
      <p:pic>
        <p:nvPicPr>
          <p:cNvPr id="16" name="Picture 15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669F4744-D418-3649-3F0C-F53A975CE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07" y="4647064"/>
            <a:ext cx="3987478" cy="1055567"/>
          </a:xfrm>
          <a:prstGeom prst="rect">
            <a:avLst/>
          </a:prstGeom>
        </p:spPr>
      </p:pic>
      <p:pic>
        <p:nvPicPr>
          <p:cNvPr id="18" name="Picture 17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1CC7A176-9817-8492-5E4C-C2D134777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792" y="4687087"/>
            <a:ext cx="4382946" cy="1014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9FDDDF-3C35-1748-BB66-BE442487F2C9}"/>
              </a:ext>
            </a:extLst>
          </p:cNvPr>
          <p:cNvSpPr txBox="1"/>
          <p:nvPr/>
        </p:nvSpPr>
        <p:spPr>
          <a:xfrm>
            <a:off x="1051550" y="1704242"/>
            <a:ext cx="3462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Forward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3FB11-F94E-E8C7-ED9B-FB630F19D93D}"/>
              </a:ext>
            </a:extLst>
          </p:cNvPr>
          <p:cNvSpPr txBox="1"/>
          <p:nvPr/>
        </p:nvSpPr>
        <p:spPr>
          <a:xfrm>
            <a:off x="5729930" y="1704242"/>
            <a:ext cx="3462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Backward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F64AE-8243-357C-5889-6215EA9F7CC0}"/>
              </a:ext>
            </a:extLst>
          </p:cNvPr>
          <p:cNvSpPr txBox="1"/>
          <p:nvPr/>
        </p:nvSpPr>
        <p:spPr>
          <a:xfrm>
            <a:off x="1051550" y="4164095"/>
            <a:ext cx="3462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3D5D-4BE3-4926-924E-3B1E754BA2B9}"/>
              </a:ext>
            </a:extLst>
          </p:cNvPr>
          <p:cNvSpPr txBox="1"/>
          <p:nvPr/>
        </p:nvSpPr>
        <p:spPr>
          <a:xfrm>
            <a:off x="5729930" y="4164095"/>
            <a:ext cx="3462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6217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0B014D-0BAF-7DD2-0276-5ED10779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Delay vs </a:t>
            </a:r>
            <a:br>
              <a:rPr lang="en-US" sz="6600">
                <a:solidFill>
                  <a:schemeClr val="bg1"/>
                </a:solidFill>
              </a:rPr>
            </a:br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Delay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B1DB-E2DA-484C-0165-200D1EE1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77" y="961789"/>
            <a:ext cx="4161098" cy="170896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04DB518-5BCE-6EC9-1B8A-CBD35B158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77" y="3875830"/>
            <a:ext cx="4161098" cy="23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8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B17E6-4F38-8C33-3C83-96288F84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Block Code vs Scripting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954317-8538-E2D5-9187-EF0F29B1D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1" r="49198" b="25617"/>
          <a:stretch/>
        </p:blipFill>
        <p:spPr>
          <a:xfrm>
            <a:off x="8161688" y="1043961"/>
            <a:ext cx="3878780" cy="4846396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D864027-4CFB-B0FD-0CC6-AD805C0B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321" y="381000"/>
            <a:ext cx="3262284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3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B17E6-4F38-8C33-3C83-96288F84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Block Code vs Scripting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game&#10;&#10;Description automatically generated">
            <a:extLst>
              <a:ext uri="{FF2B5EF4-FFF2-40B4-BE49-F238E27FC236}">
                <a16:creationId xmlns:a16="http://schemas.microsoft.com/office/drawing/2014/main" id="{AECA4C2B-5E80-0350-FB6B-88AD04730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7838" y="457994"/>
            <a:ext cx="3739275" cy="4114800"/>
          </a:xfr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C6FD635-D7BC-3984-A271-FA9BE7BE0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281"/>
          <a:stretch/>
        </p:blipFill>
        <p:spPr>
          <a:xfrm>
            <a:off x="5829300" y="3592930"/>
            <a:ext cx="6096000" cy="2795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58EDDE-E510-C339-CDAB-849E23A0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0" y="3597003"/>
            <a:ext cx="6172200" cy="38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8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6C54-14FF-EAEF-43EE-8788A3C61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</a:rPr>
              <a:t>Name the Program “TAPS Maze”</a:t>
            </a:r>
            <a:endParaRPr lang="en-US" sz="22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</a:rPr>
              <a:t>Make sure “Blocks” and “Sphero Bolt” are selected and click Create at the bottom   </a:t>
            </a:r>
            <a:endParaRPr lang="en-US" sz="22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E5FF6A-07B4-F05A-FCBB-26736161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71068"/>
            <a:ext cx="6903720" cy="53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5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B44F4-8E63-D18C-C2D9-7A42EAD2A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16" r="15089" b="19084"/>
          <a:stretch/>
        </p:blipFill>
        <p:spPr>
          <a:xfrm>
            <a:off x="3554858" y="10"/>
            <a:ext cx="8637139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330F5-3F1A-BB9C-49CD-7EE6070A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Let's Figure This One Out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05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C206-3E4C-60D7-ADF6-A1E13191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Make Sure You’re Going Straight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FAA40-9D04-C53F-9EC3-E3E79860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648" y="1690688"/>
            <a:ext cx="6401352" cy="365119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F8F269-5D0E-AC11-3071-88975208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68" y="1690687"/>
            <a:ext cx="5439596" cy="50707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989839-2155-4427-3A0B-166A3946AD15}"/>
              </a:ext>
            </a:extLst>
          </p:cNvPr>
          <p:cNvSpPr/>
          <p:nvPr/>
        </p:nvSpPr>
        <p:spPr>
          <a:xfrm>
            <a:off x="4056359" y="1961965"/>
            <a:ext cx="391354" cy="43500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5ABC2-691A-2BAE-AFBD-2FA75E37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To Start Easy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1824F-0739-6471-E08C-32F2B801F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3" y="-17818"/>
            <a:ext cx="815339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441797-8EA5-6697-4171-8B0FB0DF02B1}"/>
              </a:ext>
            </a:extLst>
          </p:cNvPr>
          <p:cNvSpPr/>
          <p:nvPr/>
        </p:nvSpPr>
        <p:spPr>
          <a:xfrm>
            <a:off x="4038603" y="1453683"/>
            <a:ext cx="1334675" cy="30940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9E001-F7F2-E2D1-C39C-1B76071C2EAF}"/>
              </a:ext>
            </a:extLst>
          </p:cNvPr>
          <p:cNvSpPr/>
          <p:nvPr/>
        </p:nvSpPr>
        <p:spPr>
          <a:xfrm>
            <a:off x="6096000" y="1526184"/>
            <a:ext cx="2266765" cy="2619688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4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3558FB-F90D-EBDF-F6DE-304597D6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64"/>
            <a:ext cx="12277817" cy="57305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C57E0B3-9D13-C473-5A05-604989EE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150"/>
            <a:ext cx="10515600" cy="1325563"/>
          </a:xfrm>
        </p:spPr>
        <p:txBody>
          <a:bodyPr/>
          <a:lstStyle/>
          <a:p>
            <a:r>
              <a:rPr lang="en-US" dirty="0"/>
              <a:t>TAPS Easy</a:t>
            </a:r>
          </a:p>
        </p:txBody>
      </p:sp>
    </p:spTree>
    <p:extLst>
      <p:ext uri="{BB962C8B-B14F-4D97-AF65-F5344CB8AC3E}">
        <p14:creationId xmlns:p14="http://schemas.microsoft.com/office/powerpoint/2010/main" val="17097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C71D5-B046-FC89-7449-2939A300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TAP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05E5-4AA7-CCFF-D8CA-0129A5BE5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Technology Ambassador Program </a:t>
            </a:r>
          </a:p>
          <a:p>
            <a:r>
              <a:rPr lang="en-US">
                <a:solidFill>
                  <a:schemeClr val="bg1"/>
                </a:solidFill>
              </a:rPr>
              <a:t>Established in 2012</a:t>
            </a:r>
          </a:p>
          <a:p>
            <a:r>
              <a:rPr lang="en-US">
                <a:solidFill>
                  <a:schemeClr val="bg1"/>
                </a:solidFill>
              </a:rPr>
              <a:t>To increase the number of students in Information Technology (IT) majors</a:t>
            </a:r>
          </a:p>
          <a:p>
            <a:r>
              <a:rPr lang="en-US">
                <a:solidFill>
                  <a:schemeClr val="bg1"/>
                </a:solidFill>
              </a:rPr>
              <a:t>A focused commitment to service learning 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5ABC2-691A-2BAE-AFBD-2FA75E37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To Start Hard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1824F-0739-6471-E08C-32F2B801F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3" y="-17818"/>
            <a:ext cx="815339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441797-8EA5-6697-4171-8B0FB0DF02B1}"/>
              </a:ext>
            </a:extLst>
          </p:cNvPr>
          <p:cNvSpPr/>
          <p:nvPr/>
        </p:nvSpPr>
        <p:spPr>
          <a:xfrm>
            <a:off x="4038603" y="1453683"/>
            <a:ext cx="1334675" cy="30940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7912C3-1CF9-7EC4-F087-FDF88287F06F}"/>
              </a:ext>
            </a:extLst>
          </p:cNvPr>
          <p:cNvSpPr/>
          <p:nvPr/>
        </p:nvSpPr>
        <p:spPr>
          <a:xfrm>
            <a:off x="8528482" y="1453683"/>
            <a:ext cx="2266765" cy="2619688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68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0B70C-D4A9-E5BA-6118-A591E10A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948" y="1038687"/>
            <a:ext cx="12213895" cy="5819313"/>
          </a:xfr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434D5652-E057-0ADD-49D8-A063DE1A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150"/>
            <a:ext cx="10515600" cy="1325563"/>
          </a:xfrm>
        </p:spPr>
        <p:txBody>
          <a:bodyPr/>
          <a:lstStyle/>
          <a:p>
            <a:r>
              <a:rPr lang="en-US" dirty="0"/>
              <a:t>TAPS Hard</a:t>
            </a:r>
          </a:p>
        </p:txBody>
      </p:sp>
    </p:spTree>
    <p:extLst>
      <p:ext uri="{BB962C8B-B14F-4D97-AF65-F5344CB8AC3E}">
        <p14:creationId xmlns:p14="http://schemas.microsoft.com/office/powerpoint/2010/main" val="73907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79C39AC7-340E-E23F-D8D4-9C5CE13597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9092" y="-2669094"/>
            <a:ext cx="6853814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0E2BAB-DF70-073A-CBCE-72D62275774C}"/>
              </a:ext>
            </a:extLst>
          </p:cNvPr>
          <p:cNvSpPr txBox="1"/>
          <p:nvPr/>
        </p:nvSpPr>
        <p:spPr>
          <a:xfrm>
            <a:off x="174661" y="154112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D15D34-C449-EA31-5148-4F5BC5144CE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821932" y="661944"/>
            <a:ext cx="9020711" cy="1291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C4FE5-6A26-81C8-1845-759ED3C3C479}"/>
              </a:ext>
            </a:extLst>
          </p:cNvPr>
          <p:cNvCxnSpPr>
            <a:cxnSpLocks/>
          </p:cNvCxnSpPr>
          <p:nvPr/>
        </p:nvCxnSpPr>
        <p:spPr>
          <a:xfrm>
            <a:off x="10971088" y="1765444"/>
            <a:ext cx="0" cy="35051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2484BCC-7065-9706-389C-66F6854B33EE}"/>
              </a:ext>
            </a:extLst>
          </p:cNvPr>
          <p:cNvSpPr txBox="1"/>
          <p:nvPr/>
        </p:nvSpPr>
        <p:spPr>
          <a:xfrm>
            <a:off x="10647452" y="283278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CCB6FD-16A2-D2E0-8CD1-DAAB4824C4BA}"/>
              </a:ext>
            </a:extLst>
          </p:cNvPr>
          <p:cNvSpPr txBox="1"/>
          <p:nvPr/>
        </p:nvSpPr>
        <p:spPr>
          <a:xfrm>
            <a:off x="10700963" y="5618597"/>
            <a:ext cx="985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23144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79C39AC7-340E-E23F-D8D4-9C5CE13597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9092" y="-2669094"/>
            <a:ext cx="6853814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CEDEA6-E752-46E7-62D1-94E9D9CBBD10}"/>
              </a:ext>
            </a:extLst>
          </p:cNvPr>
          <p:cNvSpPr txBox="1"/>
          <p:nvPr/>
        </p:nvSpPr>
        <p:spPr>
          <a:xfrm>
            <a:off x="174661" y="1765444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7D0B90-F97C-8B8D-4818-B57985147923}"/>
              </a:ext>
            </a:extLst>
          </p:cNvPr>
          <p:cNvCxnSpPr>
            <a:cxnSpLocks/>
          </p:cNvCxnSpPr>
          <p:nvPr/>
        </p:nvCxnSpPr>
        <p:spPr>
          <a:xfrm>
            <a:off x="729466" y="2273275"/>
            <a:ext cx="6041204" cy="1617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25CEA-D592-D5EA-59BF-FB4545613AA1}"/>
              </a:ext>
            </a:extLst>
          </p:cNvPr>
          <p:cNvCxnSpPr>
            <a:cxnSpLocks/>
          </p:cNvCxnSpPr>
          <p:nvPr/>
        </p:nvCxnSpPr>
        <p:spPr>
          <a:xfrm>
            <a:off x="7775825" y="2907587"/>
            <a:ext cx="0" cy="610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4A0696-BB49-3937-1ABD-3F1A4D1988DD}"/>
              </a:ext>
            </a:extLst>
          </p:cNvPr>
          <p:cNvCxnSpPr>
            <a:cxnSpLocks/>
          </p:cNvCxnSpPr>
          <p:nvPr/>
        </p:nvCxnSpPr>
        <p:spPr>
          <a:xfrm flipH="1" flipV="1">
            <a:off x="1220911" y="3538475"/>
            <a:ext cx="5470134" cy="1782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8BCA47-5215-136C-3C51-4ADD044B6E48}"/>
              </a:ext>
            </a:extLst>
          </p:cNvPr>
          <p:cNvCxnSpPr>
            <a:cxnSpLocks/>
          </p:cNvCxnSpPr>
          <p:nvPr/>
        </p:nvCxnSpPr>
        <p:spPr>
          <a:xfrm>
            <a:off x="498296" y="3962957"/>
            <a:ext cx="0" cy="7426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C66BCB-F94B-711A-F8B4-AB9FD6301E1D}"/>
              </a:ext>
            </a:extLst>
          </p:cNvPr>
          <p:cNvCxnSpPr>
            <a:cxnSpLocks/>
          </p:cNvCxnSpPr>
          <p:nvPr/>
        </p:nvCxnSpPr>
        <p:spPr>
          <a:xfrm>
            <a:off x="1576225" y="4934443"/>
            <a:ext cx="2606212" cy="146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D70C99-B4DD-5A8F-2AB4-095204AAFE75}"/>
              </a:ext>
            </a:extLst>
          </p:cNvPr>
          <p:cNvCxnSpPr>
            <a:cxnSpLocks/>
          </p:cNvCxnSpPr>
          <p:nvPr/>
        </p:nvCxnSpPr>
        <p:spPr>
          <a:xfrm>
            <a:off x="4815155" y="5270643"/>
            <a:ext cx="0" cy="610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83392F-88EC-EB4C-EBDE-CF14DEC920B1}"/>
              </a:ext>
            </a:extLst>
          </p:cNvPr>
          <p:cNvCxnSpPr>
            <a:cxnSpLocks/>
          </p:cNvCxnSpPr>
          <p:nvPr/>
        </p:nvCxnSpPr>
        <p:spPr>
          <a:xfrm>
            <a:off x="5159339" y="6319741"/>
            <a:ext cx="13133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AF2A40-A243-740D-D302-0646BA8C9340}"/>
              </a:ext>
            </a:extLst>
          </p:cNvPr>
          <p:cNvCxnSpPr>
            <a:cxnSpLocks/>
          </p:cNvCxnSpPr>
          <p:nvPr/>
        </p:nvCxnSpPr>
        <p:spPr>
          <a:xfrm flipV="1">
            <a:off x="7084031" y="5245386"/>
            <a:ext cx="0" cy="610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CD9FDB-F22F-4A2F-97E3-E87C9F273C79}"/>
              </a:ext>
            </a:extLst>
          </p:cNvPr>
          <p:cNvCxnSpPr>
            <a:cxnSpLocks/>
          </p:cNvCxnSpPr>
          <p:nvPr/>
        </p:nvCxnSpPr>
        <p:spPr>
          <a:xfrm>
            <a:off x="7459038" y="4856023"/>
            <a:ext cx="13133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565569-FA84-36F5-F99F-7AE16662ED6A}"/>
              </a:ext>
            </a:extLst>
          </p:cNvPr>
          <p:cNvCxnSpPr>
            <a:cxnSpLocks/>
          </p:cNvCxnSpPr>
          <p:nvPr/>
        </p:nvCxnSpPr>
        <p:spPr>
          <a:xfrm>
            <a:off x="9334072" y="6087210"/>
            <a:ext cx="13133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293904-5A08-E19A-F39E-1E825CC9246F}"/>
              </a:ext>
            </a:extLst>
          </p:cNvPr>
          <p:cNvCxnSpPr>
            <a:cxnSpLocks/>
          </p:cNvCxnSpPr>
          <p:nvPr/>
        </p:nvCxnSpPr>
        <p:spPr>
          <a:xfrm>
            <a:off x="9025848" y="5166189"/>
            <a:ext cx="0" cy="6104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A0D79A-7CA0-D593-F8AC-BD1B1E62CBF0}"/>
              </a:ext>
            </a:extLst>
          </p:cNvPr>
          <p:cNvSpPr txBox="1"/>
          <p:nvPr/>
        </p:nvSpPr>
        <p:spPr>
          <a:xfrm>
            <a:off x="7459038" y="1974348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D65098-6D28-0A74-92F4-783F922FF8E7}"/>
              </a:ext>
            </a:extLst>
          </p:cNvPr>
          <p:cNvSpPr txBox="1"/>
          <p:nvPr/>
        </p:nvSpPr>
        <p:spPr>
          <a:xfrm>
            <a:off x="7478730" y="3314630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547AED-6236-B4C2-EBC8-E17570087497}"/>
              </a:ext>
            </a:extLst>
          </p:cNvPr>
          <p:cNvSpPr txBox="1"/>
          <p:nvPr/>
        </p:nvSpPr>
        <p:spPr>
          <a:xfrm>
            <a:off x="223465" y="3030643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BDBCA-4C5F-5084-F801-8A7D73735EB1}"/>
              </a:ext>
            </a:extLst>
          </p:cNvPr>
          <p:cNvSpPr txBox="1"/>
          <p:nvPr/>
        </p:nvSpPr>
        <p:spPr>
          <a:xfrm>
            <a:off x="223465" y="4593600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E8510-8B83-AB07-1D3A-7A70B355EE39}"/>
              </a:ext>
            </a:extLst>
          </p:cNvPr>
          <p:cNvSpPr txBox="1"/>
          <p:nvPr/>
        </p:nvSpPr>
        <p:spPr>
          <a:xfrm>
            <a:off x="4506073" y="4426611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7783B1-3058-67BF-D3FE-1AF63997E3AA}"/>
              </a:ext>
            </a:extLst>
          </p:cNvPr>
          <p:cNvSpPr txBox="1"/>
          <p:nvPr/>
        </p:nvSpPr>
        <p:spPr>
          <a:xfrm>
            <a:off x="4460699" y="5695110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1FA60-F8E5-29FF-1C8F-48DD1D28B434}"/>
              </a:ext>
            </a:extLst>
          </p:cNvPr>
          <p:cNvSpPr txBox="1"/>
          <p:nvPr/>
        </p:nvSpPr>
        <p:spPr>
          <a:xfrm>
            <a:off x="6760395" y="5802076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7DEF3F-61D9-7563-4FF0-F573A9B58615}"/>
              </a:ext>
            </a:extLst>
          </p:cNvPr>
          <p:cNvSpPr txBox="1"/>
          <p:nvPr/>
        </p:nvSpPr>
        <p:spPr>
          <a:xfrm>
            <a:off x="6797214" y="4283489"/>
            <a:ext cx="647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3C8EC8-9D7E-89C4-D973-453C23E8BBC8}"/>
              </a:ext>
            </a:extLst>
          </p:cNvPr>
          <p:cNvSpPr txBox="1"/>
          <p:nvPr/>
        </p:nvSpPr>
        <p:spPr>
          <a:xfrm>
            <a:off x="8786971" y="4254980"/>
            <a:ext cx="1136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C1DBFE-B11F-8247-9DF7-13B60926DEC8}"/>
              </a:ext>
            </a:extLst>
          </p:cNvPr>
          <p:cNvSpPr txBox="1"/>
          <p:nvPr/>
        </p:nvSpPr>
        <p:spPr>
          <a:xfrm>
            <a:off x="8448780" y="5583321"/>
            <a:ext cx="985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CCB6FD-16A2-D2E0-8CD1-DAAB4824C4BA}"/>
              </a:ext>
            </a:extLst>
          </p:cNvPr>
          <p:cNvSpPr txBox="1"/>
          <p:nvPr/>
        </p:nvSpPr>
        <p:spPr>
          <a:xfrm>
            <a:off x="10700963" y="5618597"/>
            <a:ext cx="985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Finish</a:t>
            </a:r>
          </a:p>
        </p:txBody>
      </p:sp>
      <p:sp>
        <p:nvSpPr>
          <p:cNvPr id="51" name="Explosion: 14 Points 50">
            <a:extLst>
              <a:ext uri="{FF2B5EF4-FFF2-40B4-BE49-F238E27FC236}">
                <a16:creationId xmlns:a16="http://schemas.microsoft.com/office/drawing/2014/main" id="{878D3C1A-76E6-816A-461A-84E63614B0E7}"/>
              </a:ext>
            </a:extLst>
          </p:cNvPr>
          <p:cNvSpPr/>
          <p:nvPr/>
        </p:nvSpPr>
        <p:spPr>
          <a:xfrm>
            <a:off x="8759575" y="3337636"/>
            <a:ext cx="776548" cy="66251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xplosion: 14 Points 51">
            <a:extLst>
              <a:ext uri="{FF2B5EF4-FFF2-40B4-BE49-F238E27FC236}">
                <a16:creationId xmlns:a16="http://schemas.microsoft.com/office/drawing/2014/main" id="{684BDB61-DA46-5E3A-5671-8AFB7607EACB}"/>
              </a:ext>
            </a:extLst>
          </p:cNvPr>
          <p:cNvSpPr/>
          <p:nvPr/>
        </p:nvSpPr>
        <p:spPr>
          <a:xfrm>
            <a:off x="8789549" y="2043024"/>
            <a:ext cx="776548" cy="66251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1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345A8-6CC2-467C-883A-CF35DB90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Survey Time</a:t>
            </a:r>
          </a:p>
        </p:txBody>
      </p:sp>
    </p:spTree>
    <p:extLst>
      <p:ext uri="{BB962C8B-B14F-4D97-AF65-F5344CB8AC3E}">
        <p14:creationId xmlns:p14="http://schemas.microsoft.com/office/powerpoint/2010/main" val="686077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20AE3-D0D9-E590-73FC-8A1F59A7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B4560-600D-6524-C3AD-F625A5DE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5127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2E146-C654-A713-0E48-29F4212D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Goals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49DB3E-A695-12D3-86C3-71DC6A69E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38256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240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875E4C-CFFE-4552-ABC7-175C3CB7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B9160-4459-0E27-DF43-53C01D9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3" y="633046"/>
            <a:ext cx="4539543" cy="131499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Project Description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84A9-2541-9F1E-BF60-30726C97E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5403" y="2125737"/>
            <a:ext cx="4539543" cy="4044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Program a robot through a maze using Sphero EDU</a:t>
            </a:r>
          </a:p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Learn about block coding and algorithms</a:t>
            </a:r>
          </a:p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Sphero is a small robot ball that moves around by either remote control or code you feed it</a:t>
            </a:r>
          </a:p>
          <a:p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3812026-3FC6-44DA-94EF-3B8164049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white circle with blue and green background&#10;&#10;Description automatically generated">
            <a:extLst>
              <a:ext uri="{FF2B5EF4-FFF2-40B4-BE49-F238E27FC236}">
                <a16:creationId xmlns:a16="http://schemas.microsoft.com/office/drawing/2014/main" id="{6955DEA0-0542-511D-6632-0C39D7980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"/>
          <a:stretch/>
        </p:blipFill>
        <p:spPr>
          <a:xfrm>
            <a:off x="6854073" y="2923953"/>
            <a:ext cx="3454390" cy="345439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pic>
        <p:nvPicPr>
          <p:cNvPr id="4" name="Picture 3" descr="A transparent object with a circle and a circle with a circle with a circle and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393F5521-0724-6B35-5861-7E2EE555C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-2"/>
          <a:stretch/>
        </p:blipFill>
        <p:spPr>
          <a:xfrm>
            <a:off x="8444193" y="156675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1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55B8-2BA5-68E6-5416-3F7F965C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Downloading Sphero EDU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A94ED-E0B8-A448-F8D5-2FC8FCF5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https://edu.sphero.com/downloads</a:t>
            </a:r>
            <a:endParaRPr lang="en-US">
              <a:cs typeface="Calibri" panose="020F0502020204030204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4DCBFD-AD12-9FBB-269D-E4321BD18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9" y="2390579"/>
            <a:ext cx="6096000" cy="35439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03FD59-EB0F-12F4-BCC9-B60ADD3F7223}"/>
              </a:ext>
            </a:extLst>
          </p:cNvPr>
          <p:cNvSpPr/>
          <p:nvPr/>
        </p:nvSpPr>
        <p:spPr>
          <a:xfrm>
            <a:off x="1480263" y="4541522"/>
            <a:ext cx="2359382" cy="584437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379948-EC61-D0F6-0C52-FE28AC7AB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09" y="2397900"/>
            <a:ext cx="8095012" cy="39523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1CA070-52FA-6F89-113E-F28FD6E28E42}"/>
              </a:ext>
            </a:extLst>
          </p:cNvPr>
          <p:cNvSpPr/>
          <p:nvPr/>
        </p:nvSpPr>
        <p:spPr>
          <a:xfrm>
            <a:off x="5230885" y="3789417"/>
            <a:ext cx="1161955" cy="475581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8713BCE-03CC-BBE8-B763-9F6C4754D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42" y="2397269"/>
            <a:ext cx="7561118" cy="41317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386070-000E-8703-39CA-0F12A3FCA244}"/>
              </a:ext>
            </a:extLst>
          </p:cNvPr>
          <p:cNvSpPr/>
          <p:nvPr/>
        </p:nvSpPr>
        <p:spPr>
          <a:xfrm>
            <a:off x="5719753" y="5653843"/>
            <a:ext cx="2577097" cy="633918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0BAA-AE69-F717-C218-9CCC96789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72751"/>
            <a:ext cx="10905066" cy="4512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4950" indent="-234950" defTabSz="941832">
              <a:spcBef>
                <a:spcPts val="1030"/>
              </a:spcBef>
            </a:pPr>
            <a:r>
              <a:rPr lang="en-US" sz="2850" kern="1200" dirty="0">
                <a:latin typeface="+mn-lt"/>
                <a:ea typeface="+mn-ea"/>
                <a:cs typeface="+mn-cs"/>
              </a:rPr>
              <a:t>Type </a:t>
            </a:r>
            <a:r>
              <a:rPr lang="en-US" sz="2850" kern="1200" dirty="0" err="1">
                <a:latin typeface="+mn-lt"/>
                <a:ea typeface="+mn-ea"/>
                <a:cs typeface="+mn-cs"/>
              </a:rPr>
              <a:t>spheroEDU</a:t>
            </a:r>
            <a:r>
              <a:rPr lang="en-US" sz="2850" kern="1200" dirty="0">
                <a:latin typeface="+mn-lt"/>
                <a:ea typeface="+mn-ea"/>
                <a:cs typeface="+mn-cs"/>
              </a:rPr>
              <a:t> in the search bar next to the windows logo and open it</a:t>
            </a:r>
            <a:endParaRPr lang="en-US" sz="2850" dirty="0">
              <a:ea typeface="+mn-ea"/>
              <a:cs typeface="+mn-cs"/>
            </a:endParaRPr>
          </a:p>
          <a:p>
            <a:pPr marL="234950" indent="-234950" defTabSz="941832">
              <a:spcBef>
                <a:spcPts val="1030"/>
              </a:spcBef>
            </a:pPr>
            <a:endParaRPr lang="en-US" sz="2884" kern="12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34950" indent="-234950" defTabSz="941832">
              <a:spcBef>
                <a:spcPts val="1030"/>
              </a:spcBef>
            </a:pPr>
            <a:r>
              <a:rPr lang="en-US" sz="2850" kern="1200" dirty="0">
                <a:latin typeface="+mn-lt"/>
                <a:ea typeface="+mn-ea"/>
                <a:cs typeface="+mn-cs"/>
              </a:rPr>
              <a:t>Choose School user</a:t>
            </a:r>
            <a:endParaRPr lang="en-US" sz="2850" kern="1200" dirty="0">
              <a:latin typeface="+mn-lt"/>
              <a:cs typeface="Calibri"/>
            </a:endParaRPr>
          </a:p>
          <a:p>
            <a:pPr marL="0" indent="0" defTabSz="941832">
              <a:spcBef>
                <a:spcPts val="1030"/>
              </a:spcBef>
              <a:buNone/>
            </a:pPr>
            <a:endParaRPr lang="en-US" sz="2884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CE78E-BC56-6A52-9264-CA8004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92" y="1975213"/>
            <a:ext cx="5947251" cy="612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42ED4-032D-E73B-EE18-CB0A7948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966173"/>
            <a:ext cx="7147389" cy="34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0A07D-6AD9-7F6D-59CE-7A4A91B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ea typeface="Calibri Light"/>
                <a:cs typeface="Calibri Light"/>
              </a:rPr>
              <a:t>Join The Class!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EFCF8DB-F040-4BA0-95EB-277C87C8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39" y="2486420"/>
            <a:ext cx="3813858" cy="3737109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2A1965-4F29-E450-5E61-733BF91D5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15" y="2488348"/>
            <a:ext cx="5957276" cy="373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0F156-9876-E924-0145-6A1C0701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Workshop</a:t>
            </a:r>
            <a:endParaRPr lang="en-US" sz="48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05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4CDD5-46D7-CFBC-82C6-AE3D9571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Open Sphero Edu on your computer or phone. 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Once in the app click on “My Programs” and click on “Create Program” 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7F51A2-9935-888C-4D66-CF6410DE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919" y="2390319"/>
            <a:ext cx="3987478" cy="3717108"/>
          </a:xfrm>
          <a:prstGeom prst="rect">
            <a:avLst/>
          </a:prstGeom>
        </p:spPr>
      </p:pic>
      <p:pic>
        <p:nvPicPr>
          <p:cNvPr id="6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583CC7-0936-89CD-6CDF-697E6A4F7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10" y="2393060"/>
            <a:ext cx="6300891" cy="42496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2EE972-1F0D-C44A-230D-1CD09A8B9170}"/>
              </a:ext>
            </a:extLst>
          </p:cNvPr>
          <p:cNvSpPr/>
          <p:nvPr/>
        </p:nvSpPr>
        <p:spPr>
          <a:xfrm>
            <a:off x="693843" y="2914731"/>
            <a:ext cx="1161953" cy="28930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3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59F2D-FFF4-BF44-DEFC-47CB0649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  <a:cs typeface="Calibri Light"/>
              </a:rPr>
              <a:t>Quick Exercise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anut butter and jelly sandwich&#10;&#10;Description automatically generated">
            <a:extLst>
              <a:ext uri="{FF2B5EF4-FFF2-40B4-BE49-F238E27FC236}">
                <a16:creationId xmlns:a16="http://schemas.microsoft.com/office/drawing/2014/main" id="{84CFA387-2829-00E7-41F9-DA057E58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34" y="2364323"/>
            <a:ext cx="7599623" cy="39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4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2721F344FFD74DBDCEF6E7B652901A" ma:contentTypeVersion="15" ma:contentTypeDescription="Create a new document." ma:contentTypeScope="" ma:versionID="09084b20841881906ca43c237fba1226">
  <xsd:schema xmlns:xsd="http://www.w3.org/2001/XMLSchema" xmlns:xs="http://www.w3.org/2001/XMLSchema" xmlns:p="http://schemas.microsoft.com/office/2006/metadata/properties" xmlns:ns3="86aec0bc-907e-4753-b288-865655fd6e3c" xmlns:ns4="5c9cf8b2-14bf-49ab-a546-418c8a2be6fa" targetNamespace="http://schemas.microsoft.com/office/2006/metadata/properties" ma:root="true" ma:fieldsID="4c3609b687b89e5cdf3d533d8ba0f5b2" ns3:_="" ns4:_="">
    <xsd:import namespace="86aec0bc-907e-4753-b288-865655fd6e3c"/>
    <xsd:import namespace="5c9cf8b2-14bf-49ab-a546-418c8a2be6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aec0bc-907e-4753-b288-865655fd6e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cf8b2-14bf-49ab-a546-418c8a2be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6aec0bc-907e-4753-b288-865655fd6e3c" xsi:nil="true"/>
  </documentManagement>
</p:properties>
</file>

<file path=customXml/itemProps1.xml><?xml version="1.0" encoding="utf-8"?>
<ds:datastoreItem xmlns:ds="http://schemas.openxmlformats.org/officeDocument/2006/customXml" ds:itemID="{DF49B22E-C8F4-45FF-A4DC-E493934349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ECC9A1-9C0B-4323-99B9-1688342E6BDC}">
  <ds:schemaRefs>
    <ds:schemaRef ds:uri="5c9cf8b2-14bf-49ab-a546-418c8a2be6fa"/>
    <ds:schemaRef ds:uri="86aec0bc-907e-4753-b288-865655fd6e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68E37E4-2231-414B-90FA-B7CD5D3D09E8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purl.org/dc/elements/1.1/"/>
    <ds:schemaRef ds:uri="86aec0bc-907e-4753-b288-865655fd6e3c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c9cf8b2-14bf-49ab-a546-418c8a2be6f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280</Words>
  <Application>Microsoft Office PowerPoint</Application>
  <PresentationFormat>Widescreen</PresentationFormat>
  <Paragraphs>64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The Jedi’s </vt:lpstr>
      <vt:lpstr>TAP</vt:lpstr>
      <vt:lpstr>Goals</vt:lpstr>
      <vt:lpstr>Project Description</vt:lpstr>
      <vt:lpstr>Downloading Sphero EDU</vt:lpstr>
      <vt:lpstr>PowerPoint Presentation</vt:lpstr>
      <vt:lpstr>Join The Class!</vt:lpstr>
      <vt:lpstr>Workshop</vt:lpstr>
      <vt:lpstr>Quick Exercise</vt:lpstr>
      <vt:lpstr>That's an Algorithm!</vt:lpstr>
      <vt:lpstr>PowerPoint Presentation</vt:lpstr>
      <vt:lpstr>Delay vs  No Delay</vt:lpstr>
      <vt:lpstr>Block Code vs Scripting</vt:lpstr>
      <vt:lpstr>Block Code vs Scripting</vt:lpstr>
      <vt:lpstr>PowerPoint Presentation</vt:lpstr>
      <vt:lpstr>Let's Figure This One Out</vt:lpstr>
      <vt:lpstr>Make Sure You’re Going Straight</vt:lpstr>
      <vt:lpstr>To Start Easy Code</vt:lpstr>
      <vt:lpstr>TAPS Easy</vt:lpstr>
      <vt:lpstr>To Start Hard Code</vt:lpstr>
      <vt:lpstr>TAPS Hard</vt:lpstr>
      <vt:lpstr>PowerPoint Presentation</vt:lpstr>
      <vt:lpstr>PowerPoint Presentation</vt:lpstr>
      <vt:lpstr>Survey Time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Jedi’s </dc:title>
  <dc:creator>Ammar Mehicevic</dc:creator>
  <cp:lastModifiedBy>tonylam200@gmail.com</cp:lastModifiedBy>
  <cp:revision>41</cp:revision>
  <dcterms:created xsi:type="dcterms:W3CDTF">2023-10-23T19:50:10Z</dcterms:created>
  <dcterms:modified xsi:type="dcterms:W3CDTF">2023-10-27T19:25:30Z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0x010100352721F344FFD74DBDCEF6E7B652901A</vt:lpwstr>
  </property>
</Properties>
</file>